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88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75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9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42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82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21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6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55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08D3-9D83-4266-B18B-7605D704791B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5C42-ABDB-4181-8788-240B9752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69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72207"/>
          </a:xfrm>
        </p:spPr>
        <p:txBody>
          <a:bodyPr/>
          <a:lstStyle/>
          <a:p>
            <a:r>
              <a:rPr lang="ru-RU" dirty="0"/>
              <a:t>Тема 1. Уголовно-процессуальное право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992888" cy="4032448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Понятие и сущность уголовно-процессуального права</a:t>
            </a:r>
          </a:p>
          <a:p>
            <a:pPr marL="514350" indent="-51435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Система уголовно-процессуального права</a:t>
            </a:r>
          </a:p>
          <a:p>
            <a:pPr marL="514350" indent="-51435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Источники уголовно-процессуального права</a:t>
            </a:r>
          </a:p>
          <a:p>
            <a:pPr marL="514350" indent="-51435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Пределы действия уголовно-процессуальных норм</a:t>
            </a:r>
          </a:p>
        </p:txBody>
      </p:sp>
    </p:spTree>
    <p:extLst>
      <p:ext uri="{BB962C8B-B14F-4D97-AF65-F5344CB8AC3E}">
        <p14:creationId xmlns:p14="http://schemas.microsoft.com/office/powerpoint/2010/main" val="568642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уголовно-процессуального права делится на 2 части и включает: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 уголовного судопроизводства</a:t>
            </a:r>
          </a:p>
          <a:p>
            <a:pPr marL="514350" indent="-514350" algn="just">
              <a:buAutoNum type="arabicPeriod"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Отдельные этапы (стадии) уголовного судопроизводства и его особенности.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648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Источники уголовно-процессуального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Источники уголовно-процессуального права</a:t>
            </a:r>
            <a:r>
              <a:rPr lang="ru-RU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 - это нормативно-правовые акты, принимаемые органами государства, в которых содержатся уголовно-процессуальные нормы.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942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Виды источников уголовно-процессуального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Конституция РФ;</a:t>
            </a:r>
            <a:endParaRPr lang="ru-RU" sz="9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общепризнанные принципы и нормы международного права и международные договоры РФ;</a:t>
            </a:r>
            <a:endParaRPr lang="ru-RU" sz="9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Федеральные конституционные законы РФ;</a:t>
            </a:r>
            <a:endParaRPr lang="ru-RU" sz="9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Федеральные законы и кодексы;</a:t>
            </a:r>
            <a:endParaRPr lang="ru-RU" sz="9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96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Постановления Конституционного Суда РФ;</a:t>
            </a:r>
            <a:endParaRPr lang="ru-RU" sz="9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135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Указы Президента РФ;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Постановления Правительства РФ;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Ведомственные и межведомственные нормативно-правовые акты (приказы и инструкции);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Постановления пленумов Верховного Суда РФ;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Законы субъектов РФ.</a:t>
            </a: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680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Уголовно-процессуальный кодекс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принят 22 ноября 2001 года</a:t>
            </a:r>
          </a:p>
          <a:p>
            <a:pPr marL="0" indent="0">
              <a:buNone/>
            </a:pPr>
            <a:endParaRPr lang="ru-RU" sz="4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введен в действие с 1 июля 2002 года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69405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19256" cy="144016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4. Пределы действия уголовно- процессуальных норм</a:t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Действие закона во времени</a:t>
            </a:r>
            <a:r>
              <a:rPr lang="ru-RU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 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Применению в уголовном судопроизводстве подлежит только </a:t>
            </a:r>
            <a:r>
              <a:rPr lang="ru-RU" b="1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действующий</a:t>
            </a:r>
            <a:r>
              <a:rPr lang="ru-RU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 во время производства соответствующего процессуального действия или принятия процессуального решения уголовно-процессуальный или иной федеральный закон (ст. 4 УПК РФ), т.е. тот, который вступил в законную силу и не отменен в установленном законом порядке.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409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Действие закона в пространстве.</a:t>
            </a: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 отличие от уголовного закона, который, как известно, применяется по месту совершения преступления, уголовно-процессуальное законодательство применяется по месту расследования преступления или рассмотрения дела судом (ч. 3 ст. 1 УПК РФ), если международным договором РФ не установлено иное (ч. 1 ст. 2 УПК РФ).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29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5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Уголовно-процессуальный закон обратной силы не имеет,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т.е. все следственные и процессуальные действия, проведенные в точном соответствии с ранее применявшемся процессуальным законом, сохраняют законную силу и доказательственное значение, несмотря на то, что, например, новым законом процессуальный порядок их производства может быть существенно изменен.</a:t>
            </a:r>
            <a:endParaRPr lang="ru-RU" sz="35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433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6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Действие закона в отношении отдельных (категорий) лиц.</a:t>
            </a:r>
            <a:endParaRPr lang="ru-RU" sz="46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Уголовно-процессуальное законодательство РФ распространяется на производство по уголовным делам о преступлениях, совершенных: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а) гражданами РФ;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б) лицами без гражданства;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в) лицами с двойным гражданством</a:t>
            </a:r>
            <a:r>
              <a:rPr lang="ru-RU" sz="34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;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г</a:t>
            </a:r>
            <a:r>
              <a:rPr lang="ru-RU" sz="34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) иностранными гражданами, не пользующимися дипломатической неприкосновенностью (ст. 3 УПК РФ).</a:t>
            </a:r>
            <a:endParaRPr lang="ru-RU" sz="3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529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157D1-3128-47F8-994A-86A2CA79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50" dirty="0"/>
              <a:t>1. </a:t>
            </a:r>
            <a:br>
              <a:rPr lang="ru-RU" sz="1650" dirty="0"/>
            </a:br>
            <a:r>
              <a:rPr lang="ru-RU" sz="1650" b="1" dirty="0"/>
              <a:t>1. </a:t>
            </a:r>
            <a:r>
              <a:rPr lang="ru-RU" sz="20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уголовного процесса - относительно обособленная часть, которая характеризуется конкретными задачами, своеобразным кругом участников правоотношений и спецификой действий.</a:t>
            </a:r>
            <a:br>
              <a:rPr lang="ru-RU" sz="2025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F93C74-C683-415F-A394-083366CBB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возбуждение уголовного дела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предварительное следствие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подготовительные действия к судебному заседанию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судебное разбирательство и вынесение приговора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и кассационное обжалование и опротестование приговора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приговора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 дела в порядке судебного надзора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возобновление дела по вновь открывшимся обстоятельствам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42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1.Понятие и сущность уголовно-процессуального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/>
              <a:t>Предмет уголовно-процессуального права </a:t>
            </a:r>
            <a:r>
              <a:rPr lang="ru-RU" sz="2400" dirty="0"/>
              <a:t>-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совокупность общественных отношений, возникающих между различными участниками уголовно-процессуальной деятельности в процессе реализации норм уголовного права.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   уголовно-процессуального   права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Императивный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(от лат. </a:t>
            </a:r>
            <a:r>
              <a:rPr lang="ru-RU" sz="2400" i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imperium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— 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власть) 	</a:t>
            </a:r>
            <a:r>
              <a:rPr lang="ru-RU" sz="2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метод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базируется на применении властных 	юридических 	предписаний, которые не допускают 	отступлений от четко 	установленного правила поведения.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Диспозитивный метод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(лат. </a:t>
            </a:r>
            <a:r>
              <a:rPr lang="ru-RU" sz="2400" i="1" dirty="0" err="1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dispositio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«расположение») предоставляет возможность самим участникам правоотношений самостоятельно определять свое поведение в рамках правовых предписаний. 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b="1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23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4968552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Уголовно-процессуальное право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- это социально обусловленная система выраженных в законе правил (норм), регулирующая деятельность по расследованию, рассмотрению и разрешению уголовных дел с целью достижения задач уголовного процесса, то есть правил надлежащей правовой процедуры, в которой могут быть реализованы задачи уголовного судопроизводства.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6944816" cy="175260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71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59" y="692696"/>
            <a:ext cx="7960645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</a:t>
            </a:r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головно-процессуальное право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- совокупность правовых норм, установленных государством, регулирующих общественные отношения, возникающие в процессе реализации уголовно-правовых норм.</a:t>
            </a:r>
            <a:endParaRPr lang="ru-RU" sz="32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9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значимость уголовно-процессуального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обеспечивает применение уголовно-правовых норм путем регламентации деятельности органов дознания, следствия, прокуратуры суда, по возбуждению, расследованию рассмотрению и разрешению уголовных дел;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устанавливает основания, условия и виды применения мер принуждения;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содержит гарантии прав личности;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68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827584" y="764704"/>
            <a:ext cx="7560840" cy="561704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определяет порядок судебной защиты граждан от посягательств на их жизнь и здоровье, имущество и личную свободу, на честь и достоинство;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защищает права лиц, которым причинен моральный, физический или материальный вред;</a:t>
            </a:r>
            <a:endParaRPr lang="ru-RU" sz="28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содержит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правовосстановительные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и иные санкции, обеспечивающие соблюдение правовых предписаний.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89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Взаимосвязь уголовно-процессуального права с другими дисциплинами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Уголовное право</a:t>
            </a:r>
          </a:p>
          <a:p>
            <a:r>
              <a:rPr lang="ru-RU" dirty="0"/>
              <a:t>Гражданское-процессуальное право</a:t>
            </a:r>
          </a:p>
          <a:p>
            <a:r>
              <a:rPr lang="ru-RU" dirty="0"/>
              <a:t>Криминалистика</a:t>
            </a:r>
          </a:p>
          <a:p>
            <a:r>
              <a:rPr lang="ru-RU" dirty="0"/>
              <a:t>Криминология</a:t>
            </a:r>
          </a:p>
          <a:p>
            <a:r>
              <a:rPr lang="ru-RU" dirty="0"/>
              <a:t>Судебная медицина</a:t>
            </a:r>
          </a:p>
          <a:p>
            <a:r>
              <a:rPr lang="ru-RU" dirty="0"/>
              <a:t>Судебная психиатрия и др.</a:t>
            </a:r>
          </a:p>
        </p:txBody>
      </p:sp>
    </p:spTree>
    <p:extLst>
      <p:ext uri="{BB962C8B-B14F-4D97-AF65-F5344CB8AC3E}">
        <p14:creationId xmlns:p14="http://schemas.microsoft.com/office/powerpoint/2010/main" val="3703139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2.Система уголовно-процессуального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4500" b="1" dirty="0">
                <a:solidFill>
                  <a:srgbClr val="000000"/>
                </a:solidFill>
                <a:effectLst/>
                <a:latin typeface="+mj-lt"/>
                <a:ea typeface="Times New Roman"/>
              </a:rPr>
              <a:t>Система права</a:t>
            </a:r>
            <a:r>
              <a:rPr lang="ru-RU" sz="4500" dirty="0">
                <a:solidFill>
                  <a:srgbClr val="000000"/>
                </a:solidFill>
                <a:effectLst/>
                <a:latin typeface="+mj-lt"/>
                <a:ea typeface="Times New Roman"/>
              </a:rPr>
              <a:t> - объективное внутреннее строение права, заключающееся в разделении единой, внутренне согласованной совокупности норм права на определенные части.</a:t>
            </a:r>
          </a:p>
          <a:p>
            <a:pPr marL="0" indent="0" algn="just">
              <a:buNone/>
            </a:pPr>
            <a:endParaRPr lang="ru-RU" sz="4500" dirty="0">
              <a:solidFill>
                <a:srgbClr val="000000"/>
              </a:solidFill>
              <a:effectLst/>
              <a:latin typeface="+mj-lt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5100" b="1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Отрасль права</a:t>
            </a:r>
            <a:r>
              <a:rPr lang="ru-RU" sz="51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 - наиболее крупное подразделение системы права, регулирующее самостоятельную, качественно своеобразную сферу общественных отношений.</a:t>
            </a:r>
            <a:endParaRPr lang="ru-RU" sz="5100" dirty="0">
              <a:ea typeface="Calibri"/>
              <a:cs typeface="Times New Roman"/>
            </a:endParaRPr>
          </a:p>
          <a:p>
            <a:pPr algn="just"/>
            <a:r>
              <a:rPr lang="ru-RU" sz="5100" b="1" dirty="0">
                <a:solidFill>
                  <a:srgbClr val="000000"/>
                </a:solidFill>
                <a:effectLst/>
                <a:ea typeface="Times New Roman"/>
              </a:rPr>
              <a:t>Уголовно-процессуальный институт</a:t>
            </a:r>
            <a:r>
              <a:rPr lang="ru-RU" sz="5100" b="1" i="1" dirty="0">
                <a:solidFill>
                  <a:srgbClr val="000000"/>
                </a:solidFill>
                <a:effectLst/>
                <a:ea typeface="Times New Roman"/>
              </a:rPr>
              <a:t> </a:t>
            </a:r>
            <a:r>
              <a:rPr lang="ru-RU" sz="5100" dirty="0">
                <a:solidFill>
                  <a:srgbClr val="000000"/>
                </a:solidFill>
                <a:effectLst/>
                <a:ea typeface="Times New Roman"/>
              </a:rPr>
              <a:t>– совокупность уголовно-процессуальных норм, регулирующих однородные общественные отношения, возникающие в процессе уголовного судопроизводства (приостановление уголовного преследования и др.)</a:t>
            </a:r>
          </a:p>
          <a:p>
            <a:pPr algn="just"/>
            <a:r>
              <a:rPr lang="ru-RU" sz="5100" b="1" dirty="0">
                <a:solidFill>
                  <a:srgbClr val="000000"/>
                </a:solidFill>
                <a:effectLst/>
                <a:ea typeface="Times New Roman"/>
              </a:rPr>
              <a:t>Уголовно-процессуальная норма </a:t>
            </a:r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425440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ea typeface="Times New Roman"/>
              </a:rPr>
              <a:t>Уголовно-процессуальная норма </a:t>
            </a:r>
            <a:r>
              <a:rPr lang="ru-RU" sz="2800" dirty="0">
                <a:solidFill>
                  <a:srgbClr val="000000"/>
                </a:solidFill>
                <a:effectLst/>
                <a:ea typeface="Times New Roman"/>
              </a:rPr>
              <a:t>– установленное государством правило поведения, обязательность исполнения которого поддерживается возможностью применения мер государственного принуждения.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</a:rPr>
              <a:t>Норма состоит из: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</a:rPr>
              <a:t>-   Гипотезы</a:t>
            </a:r>
          </a:p>
          <a:p>
            <a:pPr algn="just">
              <a:buFontTx/>
              <a:buChar char="-"/>
            </a:pPr>
            <a:r>
              <a:rPr lang="ru-RU" sz="2800" dirty="0">
                <a:solidFill>
                  <a:srgbClr val="000000"/>
                </a:solidFill>
              </a:rPr>
              <a:t>Диспозиции</a:t>
            </a:r>
          </a:p>
          <a:p>
            <a:pPr algn="just">
              <a:buFontTx/>
              <a:buChar char="-"/>
            </a:pPr>
            <a:r>
              <a:rPr lang="ru-RU" sz="2800" dirty="0">
                <a:solidFill>
                  <a:srgbClr val="000000"/>
                </a:solidFill>
              </a:rPr>
              <a:t>Санкции</a:t>
            </a:r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0848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497</Words>
  <Application>Microsoft Office PowerPoint</Application>
  <PresentationFormat>Экран (4:3)</PresentationFormat>
  <Paragraphs>79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Тема 1. Уголовно-процессуальное право</vt:lpstr>
      <vt:lpstr>1.Понятие и сущность уголовно-процессуального права</vt:lpstr>
      <vt:lpstr>Уголовно-процессуальное право - это социально обусловленная система выраженных в законе правил (норм), регулирующая деятельность по расследованию, рассмотрению и разрешению уголовных дел с целью достижения задач уголовного процесса, то есть правил надлежащей правовой процедуры, в которой могут быть реализованы задачи уголовного судопроизводства.</vt:lpstr>
      <vt:lpstr>Презентация PowerPoint</vt:lpstr>
      <vt:lpstr>Социальная значимость уголовно-процессуального права</vt:lpstr>
      <vt:lpstr>Презентация PowerPoint</vt:lpstr>
      <vt:lpstr>Взаимосвязь уголовно-процессуального права с другими дисциплинами</vt:lpstr>
      <vt:lpstr>2.Система уголовно-процессуального права</vt:lpstr>
      <vt:lpstr>Презентация PowerPoint</vt:lpstr>
      <vt:lpstr>Система уголовно-процессуального права делится на 2 части и включает: </vt:lpstr>
      <vt:lpstr>Источники уголовно-процессуального права</vt:lpstr>
      <vt:lpstr>Виды источников уголовно-процессуального права</vt:lpstr>
      <vt:lpstr>Презентация PowerPoint</vt:lpstr>
      <vt:lpstr>Уголовно-процессуальный кодекс РФ</vt:lpstr>
      <vt:lpstr>4. Пределы действия уголовно- процессуальных норм </vt:lpstr>
      <vt:lpstr>Презентация PowerPoint</vt:lpstr>
      <vt:lpstr>Презентация PowerPoint</vt:lpstr>
      <vt:lpstr>Презентация PowerPoint</vt:lpstr>
      <vt:lpstr>1.  1. Стадия уголовного процесса - относительно обособленная часть, которая характеризуется конкретными задачами, своеобразным кругом участников правоотношений и спецификой действий.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Уголовно-процессуальное право</dc:title>
  <dc:creator>Admin</dc:creator>
  <cp:lastModifiedBy>Ирина Асер</cp:lastModifiedBy>
  <cp:revision>13</cp:revision>
  <dcterms:created xsi:type="dcterms:W3CDTF">2018-09-02T17:56:33Z</dcterms:created>
  <dcterms:modified xsi:type="dcterms:W3CDTF">2020-06-04T09:52:47Z</dcterms:modified>
</cp:coreProperties>
</file>